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</p:sldMasterIdLst>
  <p:sldIdLst>
    <p:sldId id="256" r:id="rId4"/>
    <p:sldId id="257" r:id="rId5"/>
    <p:sldId id="258" r:id="rId6"/>
    <p:sldId id="260" r:id="rId7"/>
    <p:sldId id="273" r:id="rId8"/>
    <p:sldId id="274" r:id="rId9"/>
    <p:sldId id="268" r:id="rId10"/>
    <p:sldId id="259" r:id="rId11"/>
    <p:sldId id="275" r:id="rId12"/>
    <p:sldId id="276" r:id="rId13"/>
    <p:sldId id="266" r:id="rId14"/>
    <p:sldId id="267" r:id="rId15"/>
    <p:sldId id="262" r:id="rId16"/>
    <p:sldId id="263" r:id="rId17"/>
    <p:sldId id="264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4CD4-510D-4526-AD64-02C0BC449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79BBE-E775-49B3-8086-8CFFEEFA0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00E9-9D8D-48C4-95C8-1712DC58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464FB-8E24-4418-B750-9777ABB2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A55F-87BC-4148-9797-2F1BA57D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1F82-627D-4954-B49E-971EF4EF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BC2F3-8C58-4334-A439-57C241915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927A-CEDD-4C72-A19C-EA25976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F391-E1BF-4A3F-B890-64641F18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7D80-3EF7-4F8D-BFC1-BE1366DE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D8F5B-00C3-4163-A01E-85154A116F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069EF-8DA3-44D6-BC9E-8C281E01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7B30F-D97C-4952-A40C-01384C7B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CBF2E-8ECC-481D-97D3-317D0BDF2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08EF4-B24B-4566-8C5E-07FF56C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7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A93DC-68A0-45F7-8FA7-3F5D8ACE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3843-D6F0-42A6-92B0-2885112E24A6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A9705-4C68-4472-AD99-5D0BEE45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21704-6ED6-4E6D-A2C2-09879B82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E5F1F-0D84-468A-9F50-E28498A17B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34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B96AA-ACBC-4E0C-AC08-C740FDC4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D545-F9C1-49AA-B671-9CD58A447E5A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869F9-D518-4115-AF24-A879956C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85CFC-8FF0-4150-8C02-EA4BB8CD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FFBD5-2E18-47E7-B123-70012AAF1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719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4BDD-CEA9-4ABF-AF8B-FC2CBE29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AE13-9D16-4524-9811-D92A9687862E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41EA9-2DFD-489F-9C71-3B6A78D6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B1305-A651-476F-A73A-95C27663E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EBC3-94E5-42DE-891A-414C65792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769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D544ED-FF69-426C-894F-16F850DF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B307-2DE8-4CD3-85DC-C5241E981D01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E3E238-DF4B-4D82-9AE8-BF08B947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49C7A9-4ACF-4C19-AD6B-D889CA17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DF426-2DEA-4B09-8D66-D4078497C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65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F4C251-F494-4C3F-92DC-FB446B78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5680-8A00-40B9-80A5-E281CEF645E4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5BC1D-A7BF-4CCE-BACE-2328596B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6AB2E5-1092-412E-B162-CFC8FEA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73E8C-BFC7-46DB-B25C-1722E3C6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393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B08BBDD-1B52-4C85-A290-0614CD45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55C3-CA20-4E63-A391-5CE1A8524FD4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4D9C4B-D8AE-45D2-BECE-4188F028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72AB05-29E2-4862-AC8E-BE78E540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BC0AC-5D45-4A51-8599-48C6924CB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577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E322B0-0864-4AD7-A166-9CAF7C82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BF48-C779-43E0-8261-B0FFE113C12C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13D2F0-DEA6-4510-9EC1-0E9C744D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7A114B-E34A-4479-A94B-D7912BD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2B90D-435F-48A7-8F82-2BCB0E8FC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014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FA150D-9A4C-449C-A93B-DCD5D0D0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1F5E-01DD-48AC-A6EF-4A6E42F8DAC2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F8DF6A-8FFC-4D7B-9E04-FC7C0CE5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5D0C32-084E-42D0-B850-51AF6E87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CF04-A923-4C06-97E0-7CAC0E1EB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93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D777-9AC9-4AE3-88DC-FD52C4FC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63DC8-4293-4830-A18E-032D3010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B110C-464A-4D56-8532-1947E14F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81B45-429F-401A-88C5-E56FD147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2B0EA-0890-4DCB-8A78-03FAC319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00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061E4B-986D-4DF9-A88C-256BCBA5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DCED-FEFA-468E-9374-FF823EA07AE7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C060C6-20C9-43BA-B3EE-9CC30D1F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58CE02-D321-4C35-B089-BAD147B2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92A27-F663-43B2-A14F-A7017A06E1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927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0B2E0-DF8F-4960-A7B2-9C35208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5CEF-3EB4-4ABA-8EA3-A7F15F10C38A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F20BB-425D-46C9-9896-92ED55D7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D05FA-5704-4F7B-A108-62B673B7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AC3C5-FE79-446D-B57C-FF0A87DFA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72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AF80D-070E-4D8E-86F2-2056DA0C0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95EF-6B43-4773-8D4C-849F30CC73AA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A06B-69F4-4A10-91A0-11FE3681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B8731-E5F1-439C-A28E-254E2CD1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D905F-6E1F-44F1-8390-D3F487510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995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A0DB42-9702-4D6D-9AE0-D9685A8DF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B487F2-1B20-4639-BA71-E19AAA3CA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D294CC-7B45-4544-9EF2-761BA2F21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F8AF5-1024-49F8-A274-DEA6D89C59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9277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0595F3-CF4C-4CC3-A1EC-B7957A61D7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C24FA5-C25C-48CD-AEB7-A21DE38AE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D13752-3960-4044-8F51-02A892321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C6D68-8B09-4224-9C90-8BA58073D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997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D09613-61C2-48CD-B298-5265DD724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9BF284-8BA6-46D5-9B30-0B1823AB5D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3CC831-BE51-4EAC-A094-64404C42B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BFAC9-1DAE-4E66-A313-9DC8138829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998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054A1A-B314-45B3-BBF4-3A824350CA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15D858-6756-45F1-A598-48AB2A5DA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0B9E97-DDA0-43FE-95B9-22C84960A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8A1DA-6417-4C47-8B7A-8E88602F2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4517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2B998-B9C2-49C3-A7C5-BA09667DB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F6A8790-BAF6-4B80-A69A-045284D5DC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B66CBED-5BC3-469D-830E-DD1B9467B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F91F18-63BF-4235-984D-9644346B0B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8824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0F1BCA-1D98-466A-B947-DD13CB4B2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640A67-CB1E-4FE3-BC26-CF8FCC7FB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8B79EF-AA0F-4957-8064-6B96D7586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A3ADC-8B92-48C0-A2B9-8101EAFCC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52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1460C3-D9B3-40BE-8BC3-388F148D7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1D2CA4-DA48-4085-BECC-76A6385F4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5757C0-A042-4C00-9940-83A84E998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1EFE8-FC9F-4077-A16A-77A75D3741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77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9647-959B-4DD3-97AA-E6914DE9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CDA42-A096-4620-AB8E-A3113EC5E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B296-9494-49D0-8901-16401D04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0CA1-4007-4E83-983F-F2BDE290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97E6D-60CD-4371-9584-FFC5F489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77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5CB7C3-0D02-4972-8EC5-A975C0466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AFDA42-8072-4A2F-A107-CC3F200CD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63D0D2-1BD9-411C-B749-C5CCDCA14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6F91B5-A836-41DC-914F-EA6E721B83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6091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9CE02C-69A7-4DBA-AF11-46417CD4AB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AF2330-1263-4BF0-9E0B-49EC652B7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62E32F-3C47-4E0B-BC43-0574372D0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49E2A-276B-4957-8CCB-4133F1732B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4714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7D8AC6-ACB6-4ED8-8D4A-266D89888A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9CBDC8-646D-4F99-9369-D8CC6C1BA3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136C4A-F0EF-4A22-9C72-FB6D376DE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0984B-44A2-47BF-B7ED-010E0F570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853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2DBDB5-2382-40EF-93CE-ADFF489106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5F87A7-3711-49B5-8E34-7C2E83B81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04FF38-93CE-41D5-9519-18E5A3960A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A4277-9433-487D-A5A9-956DB004D7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5067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EE3EF3-B7DF-4411-988A-E4D1C4E00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E19A46-2AB2-4E9D-AE3E-9744C7730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F86438-87F8-44F6-B49F-2AC492BBC0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0557C-BB5F-4609-9D3C-DD88712768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1000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887E68-8CF9-4CD2-852B-BA162C5B2B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28C333-3B48-4CFE-994E-51348BBA0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5F0F75-3E74-4132-847D-86CAD71A6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D8FEC-9FC7-475F-8F46-9B41007F22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54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2585-081B-4309-B904-0AA8F880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6057-315E-4D15-A42E-BEA7E20C1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CFAF2-86DD-4F7B-B837-73E53E5F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4EA75-F714-444C-9ACC-475585CE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31F1D-FC4E-4C39-9AFD-660DCDC2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D1FFA-4E4D-458A-9532-AAE8F695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8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C840-E39E-4623-A3E3-143F09FDE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8E298-D4D8-4749-942F-F973B9EC5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C2700-AADB-4E43-BECE-8F6C9CACB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2AFF6-F96A-490B-A9AE-2557717C7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C9E45-FA5D-455F-91C2-A6BDA0D42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DADF9-80F5-41BB-BEC6-A7E50713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F27D85-53BC-4092-99FF-DD1EC46E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92199-B2B8-4BDC-98BA-2D4D3C23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9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CB66-8389-48A3-9339-9EA76BBBA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BD7B8C-EE50-41DD-9AB7-F2A8CA4C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99D2-D38D-4E6C-898A-F513542E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B184F-0A45-4EFF-87DE-E406188E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9A06F-CA06-4301-AE1A-AD1ADCA6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979F81-9DE9-49A3-9BF6-73D3B77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CDC7F-7391-4374-A91F-1EC946B1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3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A28E-896F-4E62-9E0D-5456BDEE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3A43-DF52-4C78-8726-3AD4F756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4C225-04D7-4ECD-8782-D926CA3A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A0849-EF0B-4E9E-9AA0-0A54327E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1B848-FAC9-4BBF-B3F8-BAE457D6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06A94-C33B-4649-A622-7FA70785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0A1F3-C657-490E-9426-61416825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074FE-4CC7-49F4-827F-3F7ACC88F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FFC92-1C96-42DF-8701-B0494672D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59CDC-D979-4CAF-ABEC-96DD65A1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494A1-0DB8-4912-9BD4-66178ED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7E50-1D2E-4D88-AB7A-84F35A70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BF763-9B53-437E-819A-57A3E919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87BB4-45CB-430B-94E5-638867C1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D1786-13D6-4DEA-B4B2-F3DD01373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A5A-9CBA-46F9-83A5-C15379C1BC22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999D-25E6-4BE0-B14E-52C9910A1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E65C-6FCF-4DB4-BA67-D6D21472D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092F1F4-344A-4BE5-A1FC-46D5A25F89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3EB188E-5179-4EC3-A285-664FF93707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DAC2C-D2DC-4898-821A-506551C08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1669F-3D5C-4982-A299-5880A6E49306}" type="datetimeFigureOut">
              <a:rPr lang="en-US"/>
              <a:pPr>
                <a:defRPr/>
              </a:pPr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9F304-0DD1-4AF7-AD7A-DD3E7A77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F672B-6637-47D5-B776-458B54124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6C00129-0062-428B-ADFF-3FF8317F3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95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229B71-755A-4011-B466-3B4083CC3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1ABA3B-1245-4952-BE3E-C72416D9A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5594E5-E519-40F2-B346-B59B842848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CFFBB62-1E0B-4776-8B3B-CCA3A6FF49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C59380-68AE-4E4F-B2AD-9577B9352A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D80E032-817B-41E3-AC66-89C9F96DED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99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arrollo.enabilities.prometeoinnovations.com/login/index.php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2A68-D72F-4A7F-893A-8C2DFFB2E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UNIT 13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86B5E-04E3-495F-9F99-E96A02C23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LEARNERS </a:t>
            </a:r>
            <a:r>
              <a:rPr lang="en-US" dirty="0"/>
              <a:t>WITH </a:t>
            </a:r>
            <a:r>
              <a:rPr lang="sr-Latn-RS" dirty="0"/>
              <a:t>SPECIAL GIFTS AND TEALENTS</a:t>
            </a:r>
            <a:endParaRPr lang="en-US" dirty="0"/>
          </a:p>
          <a:p>
            <a:r>
              <a:rPr lang="en-US" dirty="0"/>
              <a:t>Grammar and vocabulary 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14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F4B0195-7F53-4D5A-8D43-D60732CFB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ADVERBS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7F9BB16-2E1A-4852-BA33-7CD4B6CD8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1"/>
            <a:ext cx="8458200" cy="4830763"/>
          </a:xfrm>
        </p:spPr>
        <p:txBody>
          <a:bodyPr/>
          <a:lstStyle/>
          <a:p>
            <a:pPr eaLnBrk="1" hangingPunct="1"/>
            <a:r>
              <a:rPr lang="en-US" altLang="en-US" sz="2400"/>
              <a:t>Adjectives (happy, beautiful) tell us about a noun. Adverbs (happily, beautifully) tell us about a verb, an adjective or another adverb.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I feel </a:t>
            </a:r>
            <a:r>
              <a:rPr lang="en-US" altLang="en-US" sz="2400" b="1" i="1"/>
              <a:t>happy</a:t>
            </a:r>
            <a:r>
              <a:rPr lang="en-US" altLang="en-US" sz="2400" i="1"/>
              <a:t>.		The children are playing </a:t>
            </a:r>
            <a:r>
              <a:rPr lang="en-US" altLang="en-US" sz="2400" b="1" i="1"/>
              <a:t>happily</a:t>
            </a:r>
            <a:r>
              <a:rPr lang="en-US" altLang="en-US" sz="2400" i="1"/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The weather is </a:t>
            </a:r>
            <a:r>
              <a:rPr lang="en-US" altLang="en-US" sz="2400" b="1" i="1"/>
              <a:t>beautiful</a:t>
            </a:r>
            <a:r>
              <a:rPr lang="en-US" altLang="en-US" sz="2400" i="1"/>
              <a:t>.	She sings </a:t>
            </a:r>
            <a:r>
              <a:rPr lang="en-US" altLang="en-US" sz="2400" b="1" i="1"/>
              <a:t>beautifully</a:t>
            </a:r>
            <a:r>
              <a:rPr lang="en-US" altLang="en-US" sz="2400" i="1"/>
              <a:t>.</a:t>
            </a:r>
          </a:p>
          <a:p>
            <a:pPr eaLnBrk="1" hangingPunct="1"/>
            <a:endParaRPr lang="en-US" altLang="en-US" sz="2400" i="1"/>
          </a:p>
          <a:p>
            <a:pPr eaLnBrk="1" hangingPunct="1"/>
            <a:r>
              <a:rPr lang="en-US" altLang="en-US" sz="2400"/>
              <a:t>Adverbs give us information about time (when?), place (where?), manner (how?) and frequency (how often?).</a:t>
            </a:r>
          </a:p>
          <a:p>
            <a:pPr eaLnBrk="1" hangingPunct="1"/>
            <a:r>
              <a:rPr lang="en-US" altLang="en-US" sz="2400"/>
              <a:t>Some adverbs are phrases: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He’s arriving </a:t>
            </a:r>
            <a:r>
              <a:rPr lang="en-US" altLang="en-US" sz="2400" b="1" i="1"/>
              <a:t>on Tuesday</a:t>
            </a:r>
            <a:r>
              <a:rPr lang="en-US" altLang="en-US" sz="2400" i="1"/>
              <a:t>, so we’re meeting him </a:t>
            </a:r>
            <a:r>
              <a:rPr lang="en-US" altLang="en-US" sz="2400" b="1" i="1"/>
              <a:t>at the station</a:t>
            </a:r>
            <a:r>
              <a:rPr lang="en-US" altLang="en-US" sz="2400" i="1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230BC2E-FF0C-4236-9636-4BD0248F2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ADVERBS AND ADJECTIVES EASILY CONFUSED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0B47EB5-EB28-478C-A81F-09E6CA74A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Some adjectives and adverbs have the same form: </a:t>
            </a:r>
            <a:r>
              <a:rPr lang="en-US" altLang="en-US" sz="2400" i="1"/>
              <a:t>fast, hard, late, early, daily, weekly, monthly:</a:t>
            </a:r>
          </a:p>
          <a:p>
            <a:pPr eaLnBrk="1" hangingPunct="1"/>
            <a:endParaRPr lang="en-US" altLang="en-US" sz="2400" i="1"/>
          </a:p>
          <a:p>
            <a:pPr eaLnBrk="1" hangingPunct="1"/>
            <a:endParaRPr lang="en-US" altLang="en-US" sz="2400"/>
          </a:p>
        </p:txBody>
      </p:sp>
      <p:graphicFrame>
        <p:nvGraphicFramePr>
          <p:cNvPr id="17431" name="Group 23">
            <a:extLst>
              <a:ext uri="{FF2B5EF4-FFF2-40B4-BE49-F238E27FC236}">
                <a16:creationId xmlns:a16="http://schemas.microsoft.com/office/drawing/2014/main" id="{511AC902-1ED0-4CB5-B045-96A8934C4A2B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2590801"/>
          <a:ext cx="8382000" cy="2898775"/>
        </p:xfrm>
        <a:graphic>
          <a:graphicData uri="http://schemas.openxmlformats.org/drawingml/2006/table">
            <a:tbl>
              <a:tblPr/>
              <a:tblGrid>
                <a:gridCol w="415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Adjectives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Adverbs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2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 caught the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train.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 caught the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early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train.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She’s a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hard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worker.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bus is always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late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My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daily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newspaper is 50p.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 ran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catch the train.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 always arrives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early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She works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hard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arrived home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late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swim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daily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3C09F01-19B9-43A7-9DB3-4B5031851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2400"/>
              <a:t>ADVERBS AND ADJECTIVES EASILY CONFUSED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43F5A07-A8A3-4F62-8F6F-7CAC8801F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0"/>
            <a:ext cx="8534400" cy="5257800"/>
          </a:xfrm>
        </p:spPr>
        <p:txBody>
          <a:bodyPr/>
          <a:lstStyle/>
          <a:p>
            <a:pPr eaLnBrk="1" hangingPunct="1"/>
            <a:r>
              <a:rPr lang="en-US" altLang="en-US" sz="2400" i="1"/>
              <a:t>Hard</a:t>
            </a:r>
            <a:r>
              <a:rPr lang="en-US" altLang="en-US" sz="2400"/>
              <a:t> and </a:t>
            </a:r>
            <a:r>
              <a:rPr lang="en-US" altLang="en-US" sz="2400" i="1"/>
              <a:t>hardly</a:t>
            </a:r>
            <a:r>
              <a:rPr lang="en-US" altLang="en-US" sz="2400"/>
              <a:t> are both adverbs but they have different meanings. Hardly means “almost not”: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They </a:t>
            </a:r>
            <a:r>
              <a:rPr lang="en-US" altLang="en-US" sz="2400" b="1" i="1"/>
              <a:t>hardly</a:t>
            </a:r>
            <a:r>
              <a:rPr lang="en-US" altLang="en-US" sz="2400" i="1"/>
              <a:t> ever go on holiday.</a:t>
            </a:r>
            <a:r>
              <a:rPr lang="en-US" altLang="en-US" sz="2400"/>
              <a:t> (= almost never)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There was </a:t>
            </a:r>
            <a:r>
              <a:rPr lang="en-US" altLang="en-US" sz="2400" b="1" i="1"/>
              <a:t>hardly</a:t>
            </a:r>
            <a:r>
              <a:rPr lang="en-US" altLang="en-US" sz="2400" i="1"/>
              <a:t> anyone at the cinema.</a:t>
            </a:r>
            <a:r>
              <a:rPr lang="en-US" altLang="en-US" sz="2400"/>
              <a:t> (= almost nobody)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i="1"/>
              <a:t>Late</a:t>
            </a:r>
            <a:r>
              <a:rPr lang="en-US" altLang="en-US" sz="2400"/>
              <a:t> and </a:t>
            </a:r>
            <a:r>
              <a:rPr lang="en-US" altLang="en-US" sz="2400" i="1"/>
              <a:t>lately</a:t>
            </a:r>
            <a:r>
              <a:rPr lang="en-US" altLang="en-US" sz="2400"/>
              <a:t> are both adverbs but they have different meanings. Lately means “recently”: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I haven’t read any good books </a:t>
            </a:r>
            <a:r>
              <a:rPr lang="en-US" altLang="en-US" sz="2400" b="1" i="1"/>
              <a:t>lately</a:t>
            </a:r>
            <a:r>
              <a:rPr lang="en-US" altLang="en-US" sz="2400" i="1"/>
              <a:t>.</a:t>
            </a:r>
          </a:p>
          <a:p>
            <a:pPr eaLnBrk="1" hangingPunct="1"/>
            <a:endParaRPr lang="en-US" altLang="en-US" sz="2400" i="1"/>
          </a:p>
          <a:p>
            <a:pPr eaLnBrk="1" hangingPunct="1"/>
            <a:r>
              <a:rPr lang="en-US" altLang="en-US" sz="2400"/>
              <a:t>The adverb for </a:t>
            </a:r>
            <a:r>
              <a:rPr lang="en-US" altLang="en-US" sz="2400" i="1"/>
              <a:t>good</a:t>
            </a:r>
            <a:r>
              <a:rPr lang="en-US" altLang="en-US" sz="2400"/>
              <a:t> is </a:t>
            </a:r>
            <a:r>
              <a:rPr lang="en-US" altLang="en-US" sz="2400" i="1"/>
              <a:t>well</a:t>
            </a:r>
            <a:r>
              <a:rPr lang="en-US" altLang="en-US" sz="240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It was a </a:t>
            </a:r>
            <a:r>
              <a:rPr lang="en-US" altLang="en-US" sz="2400" b="1" i="1"/>
              <a:t>good</a:t>
            </a:r>
            <a:r>
              <a:rPr lang="en-US" altLang="en-US" sz="2400" i="1"/>
              <a:t> concert. The musicians played </a:t>
            </a:r>
            <a:r>
              <a:rPr lang="en-US" altLang="en-US" sz="2400" b="1" i="1"/>
              <a:t>well</a:t>
            </a:r>
            <a:r>
              <a:rPr lang="en-US" altLang="en-US" sz="2400" i="1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C6F1A6A-5636-4BEC-BF82-5E969ABF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en-US" sz="2800" b="1" dirty="0"/>
            </a:br>
            <a:r>
              <a:rPr lang="en-US" altLang="en-US" sz="2800" dirty="0"/>
              <a:t>EXERCISE VI page 82 </a:t>
            </a:r>
            <a:r>
              <a:rPr lang="en-US" altLang="en-US" sz="2800" dirty="0">
                <a:solidFill>
                  <a:srgbClr val="00B050"/>
                </a:solidFill>
              </a:rPr>
              <a:t>(Key)</a:t>
            </a:r>
            <a:br>
              <a:rPr lang="en-US" altLang="en-US" sz="2800" dirty="0">
                <a:solidFill>
                  <a:srgbClr val="00B050"/>
                </a:solidFill>
              </a:rPr>
            </a:br>
            <a:r>
              <a:rPr lang="en-US" altLang="en-US" sz="2800" dirty="0"/>
              <a:t>Find the examples of comparative and superlative forms of adjectives in the text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CD87-16D1-4693-B636-4A895CE29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more successful </a:t>
            </a:r>
            <a:r>
              <a:rPr lang="en-US" dirty="0"/>
              <a:t>(comparative form of </a:t>
            </a:r>
            <a:r>
              <a:rPr lang="en-US" dirty="0">
                <a:solidFill>
                  <a:srgbClr val="00B050"/>
                </a:solidFill>
              </a:rPr>
              <a:t>successful</a:t>
            </a:r>
            <a:r>
              <a:rPr lang="en-US" dirty="0"/>
              <a:t>; 2</a:t>
            </a:r>
            <a:r>
              <a:rPr lang="en-US" baseline="30000" dirty="0"/>
              <a:t>nd</a:t>
            </a:r>
            <a:r>
              <a:rPr lang="en-US" dirty="0"/>
              <a:t>  paragraph, last sentence)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the worst </a:t>
            </a:r>
            <a:r>
              <a:rPr lang="en-US" dirty="0"/>
              <a:t>(superlative form of </a:t>
            </a:r>
            <a:r>
              <a:rPr lang="en-US" dirty="0">
                <a:solidFill>
                  <a:srgbClr val="00B050"/>
                </a:solidFill>
              </a:rPr>
              <a:t>bad</a:t>
            </a:r>
            <a:r>
              <a:rPr lang="en-US" dirty="0"/>
              <a:t>; 4</a:t>
            </a:r>
            <a:r>
              <a:rPr lang="en-US" baseline="30000" dirty="0"/>
              <a:t>th</a:t>
            </a:r>
            <a:r>
              <a:rPr lang="en-US" dirty="0"/>
              <a:t> paragraph, first sentence)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the most remarkable </a:t>
            </a:r>
            <a:r>
              <a:rPr lang="en-US" dirty="0"/>
              <a:t>(superlative form of </a:t>
            </a:r>
            <a:r>
              <a:rPr lang="en-US" dirty="0">
                <a:solidFill>
                  <a:srgbClr val="00B050"/>
                </a:solidFill>
              </a:rPr>
              <a:t>remarkable</a:t>
            </a:r>
            <a:r>
              <a:rPr lang="en-US" dirty="0"/>
              <a:t>; 4</a:t>
            </a:r>
            <a:r>
              <a:rPr lang="en-US" baseline="30000" dirty="0"/>
              <a:t>th</a:t>
            </a:r>
            <a:r>
              <a:rPr lang="en-US" dirty="0"/>
              <a:t> paragraph, last sentence)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higher</a:t>
            </a:r>
            <a:r>
              <a:rPr lang="en-US" dirty="0"/>
              <a:t> (comparative form of </a:t>
            </a:r>
            <a:r>
              <a:rPr lang="en-US" dirty="0">
                <a:solidFill>
                  <a:srgbClr val="00B050"/>
                </a:solidFill>
              </a:rPr>
              <a:t>high</a:t>
            </a:r>
            <a:r>
              <a:rPr lang="en-US" dirty="0"/>
              <a:t>; last paragraph, last sentence)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z="2400" dirty="0"/>
              <a:t>EXERCISE VII page 82 (</a:t>
            </a:r>
            <a:r>
              <a:rPr lang="en-US" sz="2400" dirty="0">
                <a:solidFill>
                  <a:srgbClr val="00B050"/>
                </a:solidFill>
              </a:rPr>
              <a:t>Key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Choose the correct adjective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48624" y="1295401"/>
            <a:ext cx="9162176" cy="48307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Traditional program may be bored/</a:t>
            </a:r>
            <a:r>
              <a:rPr lang="en-GB" sz="2400" dirty="0">
                <a:solidFill>
                  <a:srgbClr val="00B050"/>
                </a:solidFill>
              </a:rPr>
              <a:t>boring</a:t>
            </a:r>
            <a:r>
              <a:rPr lang="en-GB" sz="2400" dirty="0"/>
              <a:t> for gifted students.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His test results were satisfied/</a:t>
            </a:r>
            <a:r>
              <a:rPr lang="en-GB" sz="2400" dirty="0">
                <a:solidFill>
                  <a:srgbClr val="00B050"/>
                </a:solidFill>
              </a:rPr>
              <a:t>satisfying</a:t>
            </a:r>
            <a:r>
              <a:rPr lang="en-GB" sz="2400" dirty="0"/>
              <a:t>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Teachers were </a:t>
            </a:r>
            <a:r>
              <a:rPr lang="en-GB" sz="2400" dirty="0">
                <a:solidFill>
                  <a:srgbClr val="00B050"/>
                </a:solidFill>
              </a:rPr>
              <a:t>fascinated</a:t>
            </a:r>
            <a:r>
              <a:rPr lang="en-GB" sz="2400" dirty="0"/>
              <a:t>/fascinating with his achievement.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Since she was a little girl she has been very </a:t>
            </a:r>
            <a:r>
              <a:rPr lang="en-GB" sz="2400" dirty="0">
                <a:solidFill>
                  <a:srgbClr val="00B050"/>
                </a:solidFill>
              </a:rPr>
              <a:t>interested</a:t>
            </a:r>
            <a:r>
              <a:rPr lang="en-GB" sz="2400" dirty="0"/>
              <a:t>/interesting in arts.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He was always the best in class, which was annoyed/</a:t>
            </a:r>
            <a:r>
              <a:rPr lang="en-GB" sz="2400" dirty="0">
                <a:solidFill>
                  <a:srgbClr val="00B050"/>
                </a:solidFill>
              </a:rPr>
              <a:t>annoying</a:t>
            </a:r>
            <a:r>
              <a:rPr lang="en-GB" sz="2400" dirty="0"/>
              <a:t> for other students.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The parents were </a:t>
            </a:r>
            <a:r>
              <a:rPr lang="en-GB" sz="2400" dirty="0">
                <a:solidFill>
                  <a:srgbClr val="00B050"/>
                </a:solidFill>
              </a:rPr>
              <a:t>amazed</a:t>
            </a:r>
            <a:r>
              <a:rPr lang="en-GB" sz="2400" dirty="0"/>
              <a:t>/amazing by their daughter’s achievements.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2400" dirty="0"/>
              <a:t>Solving IQ tests can be tired/</a:t>
            </a:r>
            <a:r>
              <a:rPr lang="en-GB" sz="2400" dirty="0">
                <a:solidFill>
                  <a:srgbClr val="00B050"/>
                </a:solidFill>
              </a:rPr>
              <a:t>tiring</a:t>
            </a:r>
            <a:r>
              <a:rPr lang="en-GB" sz="2400" dirty="0"/>
              <a:t> for average students.</a:t>
            </a:r>
          </a:p>
          <a:p>
            <a:pPr marL="609600" indent="-609600" eaLnBrk="1" hangingPunct="1">
              <a:buFontTx/>
              <a:buAutoNum type="arabicPeriod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dirty="0"/>
              <a:t>EXERCISE VIII page 82 (</a:t>
            </a:r>
            <a:r>
              <a:rPr lang="en-GB" sz="2400" dirty="0">
                <a:solidFill>
                  <a:srgbClr val="00B050"/>
                </a:solidFill>
              </a:rPr>
              <a:t>Key</a:t>
            </a:r>
            <a:r>
              <a:rPr lang="en-GB" sz="2400" dirty="0"/>
              <a:t>)</a:t>
            </a:r>
            <a:br>
              <a:rPr lang="en-GB" sz="2400" dirty="0"/>
            </a:br>
            <a:r>
              <a:rPr lang="en-GB" sz="2400" dirty="0"/>
              <a:t>Choose the correct word, an adjective or an adverb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She is </a:t>
            </a:r>
            <a:r>
              <a:rPr lang="en-GB" sz="2400" dirty="0">
                <a:solidFill>
                  <a:srgbClr val="00B050"/>
                </a:solidFill>
              </a:rPr>
              <a:t>good</a:t>
            </a:r>
            <a:r>
              <a:rPr lang="en-GB" sz="2400" dirty="0"/>
              <a:t>/well at solving everyday problems.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His intuition is extraordinary/</a:t>
            </a:r>
            <a:r>
              <a:rPr lang="en-GB" sz="2400" dirty="0">
                <a:solidFill>
                  <a:srgbClr val="00B050"/>
                </a:solidFill>
              </a:rPr>
              <a:t>extraordinarily</a:t>
            </a:r>
            <a:r>
              <a:rPr lang="en-GB" sz="2400" dirty="0"/>
              <a:t> good.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Analytic giftedness is typical/</a:t>
            </a:r>
            <a:r>
              <a:rPr lang="en-GB" sz="2400" dirty="0">
                <a:solidFill>
                  <a:srgbClr val="00B050"/>
                </a:solidFill>
              </a:rPr>
              <a:t>typically</a:t>
            </a:r>
            <a:r>
              <a:rPr lang="en-GB" sz="2400" dirty="0"/>
              <a:t> measured by IQ tests.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Creativity is </a:t>
            </a:r>
            <a:r>
              <a:rPr lang="en-GB" sz="2400" dirty="0">
                <a:solidFill>
                  <a:srgbClr val="00B050"/>
                </a:solidFill>
              </a:rPr>
              <a:t>typical</a:t>
            </a:r>
            <a:r>
              <a:rPr lang="en-GB" sz="2400" dirty="0"/>
              <a:t>/typically of synthetic giftedness.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People with practical giftedness usually have </a:t>
            </a:r>
            <a:r>
              <a:rPr lang="en-GB" sz="2400" dirty="0">
                <a:solidFill>
                  <a:srgbClr val="00B050"/>
                </a:solidFill>
              </a:rPr>
              <a:t>successful</a:t>
            </a:r>
            <a:r>
              <a:rPr lang="en-GB" sz="2400" dirty="0"/>
              <a:t>/successfully careers.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Gifted people have </a:t>
            </a:r>
            <a:r>
              <a:rPr lang="en-GB" sz="2400" dirty="0">
                <a:solidFill>
                  <a:srgbClr val="00B050"/>
                </a:solidFill>
              </a:rPr>
              <a:t>unusual</a:t>
            </a:r>
            <a:r>
              <a:rPr lang="en-GB" sz="2400" dirty="0"/>
              <a:t>/unusually talents.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Average students must work </a:t>
            </a:r>
            <a:r>
              <a:rPr lang="en-GB" sz="2400" dirty="0">
                <a:solidFill>
                  <a:srgbClr val="00B050"/>
                </a:solidFill>
              </a:rPr>
              <a:t>hard</a:t>
            </a:r>
            <a:r>
              <a:rPr lang="en-GB" sz="2400" dirty="0"/>
              <a:t>/hardly to keep up with their gifted peers.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GB" sz="2400" dirty="0"/>
              <a:t>Gifted students accomplish </a:t>
            </a:r>
            <a:r>
              <a:rPr lang="en-GB" sz="2400" dirty="0">
                <a:solidFill>
                  <a:srgbClr val="00B050"/>
                </a:solidFill>
              </a:rPr>
              <a:t>remarkable</a:t>
            </a:r>
            <a:r>
              <a:rPr lang="en-GB" sz="2400" dirty="0"/>
              <a:t>/remarkably things.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A1BC-0B03-4C09-BBCD-268216F1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A8CAF-6B09-4790-B2D9-A1C50ACFF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EXTRA PRACTICE </a:t>
            </a:r>
          </a:p>
          <a:p>
            <a:pPr marL="0" indent="0" algn="ctr">
              <a:buNone/>
            </a:pPr>
            <a:r>
              <a:rPr lang="en-US" dirty="0"/>
              <a:t>GRAMMAR</a:t>
            </a:r>
          </a:p>
          <a:p>
            <a:pPr>
              <a:buFontTx/>
              <a:buChar char="-"/>
            </a:pPr>
            <a:r>
              <a:rPr lang="en-US" dirty="0"/>
              <a:t>Please go to the </a:t>
            </a:r>
            <a:r>
              <a:rPr lang="en-US" dirty="0" err="1"/>
              <a:t>En</a:t>
            </a:r>
            <a:r>
              <a:rPr lang="en-US" dirty="0"/>
              <a:t>-Abilities learning platform at </a:t>
            </a:r>
            <a:r>
              <a:rPr lang="en-US" dirty="0">
                <a:hlinkClick r:id="rId2"/>
              </a:rPr>
              <a:t>https://desarrollo.enabilities.prometeoinnovations.com/login/index.php</a:t>
            </a:r>
            <a:r>
              <a:rPr lang="en-US" dirty="0"/>
              <a:t>   </a:t>
            </a:r>
          </a:p>
          <a:p>
            <a:pPr>
              <a:buFontTx/>
              <a:buChar char="-"/>
            </a:pPr>
            <a:r>
              <a:rPr lang="en-GB" dirty="0"/>
              <a:t>Go to English course A2 – Unit 9 – Exercises 9.6, 9.7, 9.8</a:t>
            </a:r>
            <a:endParaRPr lang="en-US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243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32EF11-7DF1-4A6F-B336-3956BA3A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VOCABULARY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54168-CBA4-408D-AC7C-78AF177AE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text on pages 80 and 81.</a:t>
            </a:r>
          </a:p>
          <a:p>
            <a:r>
              <a:rPr lang="en-US" dirty="0"/>
              <a:t>Refer to page 83 (Vocabulary) for any new words or phrases.</a:t>
            </a:r>
          </a:p>
          <a:p>
            <a:r>
              <a:rPr lang="en-US" dirty="0"/>
              <a:t>Do exercise IV on page 81. </a:t>
            </a:r>
          </a:p>
        </p:txBody>
      </p:sp>
    </p:spTree>
    <p:extLst>
      <p:ext uri="{BB962C8B-B14F-4D97-AF65-F5344CB8AC3E}">
        <p14:creationId xmlns:p14="http://schemas.microsoft.com/office/powerpoint/2010/main" val="342575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89F71-325F-4D0D-AF11-855B98BA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IV page 81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US" sz="2800" b="1" dirty="0"/>
              <a:t>LOOK BACK AT THE TEXT. FIND DEFINITIONS OF THE FOLLOWING EXPRESSIONS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CCDD2-D7A6-4125-99D0-0C7B95C39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analytic giftedness – </a:t>
            </a:r>
            <a:r>
              <a:rPr lang="en-US" dirty="0">
                <a:solidFill>
                  <a:srgbClr val="00B050"/>
                </a:solidFill>
              </a:rPr>
              <a:t>being able to take a problem apart; a skill typically measured by conventional intelligence tests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synthetic giftedness – </a:t>
            </a:r>
            <a:r>
              <a:rPr lang="en-US" dirty="0">
                <a:solidFill>
                  <a:srgbClr val="00B050"/>
                </a:solidFill>
              </a:rPr>
              <a:t>involves intuition and creativity; skills typically associated with high achievements in arts and sciences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practical giftedness – </a:t>
            </a:r>
            <a:r>
              <a:rPr lang="en-US" dirty="0">
                <a:solidFill>
                  <a:srgbClr val="00B050"/>
                </a:solidFill>
              </a:rPr>
              <a:t>involves applying analytic and synthetic abilities in solving everyday problems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enrichment – </a:t>
            </a:r>
            <a:r>
              <a:rPr lang="en-US" dirty="0">
                <a:solidFill>
                  <a:srgbClr val="00B050"/>
                </a:solidFill>
              </a:rPr>
              <a:t>additional materials and exercises provided to students without placing them in a higher grade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acceleration – </a:t>
            </a:r>
            <a:r>
              <a:rPr lang="en-US" dirty="0">
                <a:solidFill>
                  <a:srgbClr val="00B050"/>
                </a:solidFill>
              </a:rPr>
              <a:t>placing the students in higher grades than their age peers </a:t>
            </a:r>
          </a:p>
        </p:txBody>
      </p:sp>
    </p:spTree>
    <p:extLst>
      <p:ext uri="{BB962C8B-B14F-4D97-AF65-F5344CB8AC3E}">
        <p14:creationId xmlns:p14="http://schemas.microsoft.com/office/powerpoint/2010/main" val="267833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962C94-F9D9-4436-852B-3249CD48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GRAMMAR</a:t>
            </a:r>
            <a:br>
              <a:rPr lang="en-GB" dirty="0"/>
            </a:br>
            <a:r>
              <a:rPr lang="en-GB" dirty="0"/>
              <a:t>ADJECTIVES AND ADVERBS</a:t>
            </a:r>
            <a:br>
              <a:rPr lang="en-GB" dirty="0"/>
            </a:b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D39252-C8A6-4D3E-8974-933D43E81D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/>
              <a:t>(pages 83 and 84)</a:t>
            </a:r>
          </a:p>
        </p:txBody>
      </p:sp>
    </p:spTree>
    <p:extLst>
      <p:ext uri="{BB962C8B-B14F-4D97-AF65-F5344CB8AC3E}">
        <p14:creationId xmlns:p14="http://schemas.microsoft.com/office/powerpoint/2010/main" val="123760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5B036CFA-14A2-46CB-91F3-DC29221450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2800"/>
              <a:t>ADJECTIVES</a:t>
            </a: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49E6E878-2CEA-452E-B96C-9ED69D2BE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14401"/>
            <a:ext cx="8229600" cy="5211763"/>
          </a:xfrm>
        </p:spPr>
        <p:txBody>
          <a:bodyPr/>
          <a:lstStyle/>
          <a:p>
            <a:pPr eaLnBrk="1" hangingPunct="1"/>
            <a:r>
              <a:rPr lang="en-US" altLang="en-US" sz="2400"/>
              <a:t>Adjectives are words which describe nouns (things and people).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Adjectives in English usually go in front of the word they describe: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We visited an </a:t>
            </a:r>
            <a:r>
              <a:rPr lang="en-US" altLang="en-US" sz="2400" b="1" i="1"/>
              <a:t>old</a:t>
            </a:r>
            <a:r>
              <a:rPr lang="en-US" altLang="en-US" sz="2400" i="1"/>
              <a:t> house.</a:t>
            </a:r>
          </a:p>
          <a:p>
            <a:pPr eaLnBrk="1" hangingPunct="1"/>
            <a:endParaRPr lang="en-US" altLang="en-US" sz="2400" i="1"/>
          </a:p>
          <a:p>
            <a:pPr eaLnBrk="1" hangingPunct="1"/>
            <a:r>
              <a:rPr lang="en-US" altLang="en-US" sz="2400"/>
              <a:t>There are many nouns in English which are used as adjectives: 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a </a:t>
            </a:r>
            <a:r>
              <a:rPr lang="en-US" altLang="en-US" sz="2400" b="1" i="1"/>
              <a:t>diamond</a:t>
            </a:r>
            <a:r>
              <a:rPr lang="en-US" altLang="en-US" sz="2400" i="1"/>
              <a:t> ring, a </a:t>
            </a:r>
            <a:r>
              <a:rPr lang="en-US" altLang="en-US" sz="2400" b="1" i="1"/>
              <a:t>library</a:t>
            </a:r>
            <a:r>
              <a:rPr lang="en-US" altLang="en-US" sz="2400" i="1"/>
              <a:t> book, </a:t>
            </a:r>
            <a:r>
              <a:rPr lang="en-US" altLang="en-US" sz="2400" b="1" i="1"/>
              <a:t>strawberry</a:t>
            </a:r>
            <a:r>
              <a:rPr lang="en-US" altLang="en-US" sz="2400" i="1"/>
              <a:t> jam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F5CDCB7-F5E2-4061-9E21-65CD41E80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2800"/>
              <a:t>ADJECTIVE ORDER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C95B7CE-A890-4F73-96BC-7026195F7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1"/>
            <a:ext cx="8534400" cy="4830763"/>
          </a:xfrm>
        </p:spPr>
        <p:txBody>
          <a:bodyPr/>
          <a:lstStyle/>
          <a:p>
            <a:pPr eaLnBrk="1" hangingPunct="1"/>
            <a:r>
              <a:rPr lang="en-US" altLang="en-US" sz="2400"/>
              <a:t>When we use more than one adjective, we usually put them in a certain order. We say: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a </a:t>
            </a:r>
            <a:r>
              <a:rPr lang="en-US" altLang="en-US" sz="2400" b="1" i="1"/>
              <a:t>strange old wooden</a:t>
            </a:r>
            <a:r>
              <a:rPr lang="en-US" altLang="en-US" sz="2400" i="1"/>
              <a:t> chair</a:t>
            </a:r>
            <a:r>
              <a:rPr lang="en-US" altLang="en-US" sz="2400"/>
              <a:t> (NOT </a:t>
            </a:r>
            <a:r>
              <a:rPr lang="en-US" altLang="en-US" sz="2400" i="1"/>
              <a:t>a wooden old strange chair</a:t>
            </a:r>
            <a:r>
              <a:rPr lang="en-US" altLang="en-US" sz="2400"/>
              <a:t>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We usually begin with adjectives which give an opinion or general impression: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a </a:t>
            </a:r>
            <a:r>
              <a:rPr lang="en-US" altLang="en-US" sz="2400" b="1" i="1"/>
              <a:t>dangerous</a:t>
            </a:r>
            <a:r>
              <a:rPr lang="en-US" altLang="en-US" sz="2400" i="1"/>
              <a:t> old car, a </a:t>
            </a:r>
            <a:r>
              <a:rPr lang="en-US" altLang="en-US" sz="2400" b="1" i="1"/>
              <a:t>valuable</a:t>
            </a:r>
            <a:r>
              <a:rPr lang="en-US" altLang="en-US" sz="2400" i="1"/>
              <a:t> silver spoon</a:t>
            </a:r>
          </a:p>
          <a:p>
            <a:pPr eaLnBrk="1" hangingPunct="1"/>
            <a:endParaRPr lang="en-US" altLang="en-US" sz="2400"/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C79E46D1-9394-46D2-A91B-3D22A5D85C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362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CC6B6F6-43C0-44CC-893D-1605718FC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2400"/>
              <a:t>COMPARATIVE AND SUPERLATIVE ADJECTIVES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F28312AF-7547-4091-9146-55CD04D939F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981200" y="4648200"/>
            <a:ext cx="82296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A few adjectives have irregular comparative and superlative forms: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	good		better		the best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	bad		worse		the worst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	far		farther		the farthest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When things are equal we use </a:t>
            </a:r>
            <a:r>
              <a:rPr lang="en-US" altLang="en-US" sz="1800" b="1"/>
              <a:t>as….as: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Classical music is </a:t>
            </a:r>
            <a:r>
              <a:rPr lang="en-US" altLang="en-US" sz="1800" b="1"/>
              <a:t>as popular as</a:t>
            </a:r>
            <a:r>
              <a:rPr lang="en-US" altLang="en-US" sz="1800"/>
              <a:t> rock music with our customers.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/>
          </a:p>
        </p:txBody>
      </p:sp>
      <p:graphicFrame>
        <p:nvGraphicFramePr>
          <p:cNvPr id="9253" name="Group 37">
            <a:extLst>
              <a:ext uri="{FF2B5EF4-FFF2-40B4-BE49-F238E27FC236}">
                <a16:creationId xmlns:a16="http://schemas.microsoft.com/office/drawing/2014/main" id="{D060BDE2-C774-41F2-A169-6F1C9B32603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981200" y="914400"/>
          <a:ext cx="8229600" cy="3618356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ADJECTIVE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COMPARATIVE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SUPERLATIVE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 syllable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big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 -er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stronger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bigger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 -est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strongest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biggest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two syllables, ending in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funny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drop -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and add -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tidier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funnier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drop -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and add -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tidiest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funniest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two/three/four syllables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famous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beautiful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more famous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more beautiful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most…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most famous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most beautiful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7DEDCA6-D426-4811-903B-8E433A112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2800"/>
              <a:t>ADJECTIVES ENDING IN -</a:t>
            </a:r>
            <a:r>
              <a:rPr lang="en-US" altLang="en-US" sz="2800" i="1"/>
              <a:t>ING</a:t>
            </a:r>
            <a:r>
              <a:rPr lang="en-US" altLang="en-US" sz="2800"/>
              <a:t> AND -</a:t>
            </a:r>
            <a:r>
              <a:rPr lang="en-US" altLang="en-US" sz="2800" i="1"/>
              <a:t>ED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1FA6812-0A80-4895-B6D0-D26770DC1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229600" cy="5059363"/>
          </a:xfrm>
        </p:spPr>
        <p:txBody>
          <a:bodyPr/>
          <a:lstStyle/>
          <a:p>
            <a:pPr eaLnBrk="1" hangingPunct="1"/>
            <a:r>
              <a:rPr lang="en-US" altLang="en-US" sz="2400"/>
              <a:t>Some common adjectives are formed from verbs and have both -</a:t>
            </a:r>
            <a:r>
              <a:rPr lang="en-US" altLang="en-US" sz="2400" i="1"/>
              <a:t>ing </a:t>
            </a:r>
            <a:r>
              <a:rPr lang="en-US" altLang="en-US" sz="2400"/>
              <a:t>and </a:t>
            </a:r>
            <a:r>
              <a:rPr lang="en-US" altLang="en-US" sz="2400" i="1"/>
              <a:t>-ed</a:t>
            </a:r>
            <a:r>
              <a:rPr lang="en-US" altLang="en-US" sz="2400"/>
              <a:t> forms.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We use the </a:t>
            </a:r>
            <a:r>
              <a:rPr lang="en-US" altLang="en-US" sz="2400" b="1"/>
              <a:t>-</a:t>
            </a:r>
            <a:r>
              <a:rPr lang="en-US" altLang="en-US" sz="2400" b="1" i="1"/>
              <a:t>ed</a:t>
            </a:r>
            <a:r>
              <a:rPr lang="en-US" altLang="en-US" sz="2400" b="1"/>
              <a:t> form</a:t>
            </a:r>
            <a:r>
              <a:rPr lang="en-US" altLang="en-US" sz="2400"/>
              <a:t> to describe our feelings: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I’m </a:t>
            </a:r>
            <a:r>
              <a:rPr lang="en-US" altLang="en-US" sz="2400" b="1" i="1"/>
              <a:t>tired</a:t>
            </a:r>
            <a:r>
              <a:rPr lang="en-US" altLang="en-US" sz="2400"/>
              <a:t>. (= a description of how I feel)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We use the </a:t>
            </a:r>
            <a:r>
              <a:rPr lang="en-US" altLang="en-US" sz="2400" b="1"/>
              <a:t>-</a:t>
            </a:r>
            <a:r>
              <a:rPr lang="en-US" altLang="en-US" sz="2400" b="1" i="1"/>
              <a:t>ing</a:t>
            </a:r>
            <a:r>
              <a:rPr lang="en-US" altLang="en-US" sz="2400" b="1"/>
              <a:t> form</a:t>
            </a:r>
            <a:r>
              <a:rPr lang="en-US" altLang="en-US" sz="2400"/>
              <a:t> to describe the things which make us feel like this: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This work is </a:t>
            </a:r>
            <a:r>
              <a:rPr lang="en-US" altLang="en-US" sz="2400" b="1" i="1"/>
              <a:t>tiring</a:t>
            </a:r>
            <a:r>
              <a:rPr lang="en-US" altLang="en-US" sz="2400"/>
              <a:t>. (= a description of the work)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A56070-6743-4F1C-B28F-A12FFECC4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2800"/>
              <a:t>ADJECTIVES ENDING IN -</a:t>
            </a:r>
            <a:r>
              <a:rPr lang="en-US" altLang="en-US" sz="2800" i="1"/>
              <a:t>ING</a:t>
            </a:r>
            <a:r>
              <a:rPr lang="en-US" altLang="en-US" sz="2800"/>
              <a:t> AND -</a:t>
            </a:r>
            <a:r>
              <a:rPr lang="en-US" altLang="en-US" sz="2800" i="1"/>
              <a:t>ED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61F379F-39D1-481E-AF99-D935CEBA2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458200" cy="5059363"/>
          </a:xfrm>
        </p:spPr>
        <p:txBody>
          <a:bodyPr/>
          <a:lstStyle/>
          <a:p>
            <a:pPr eaLnBrk="1" hangingPunct="1"/>
            <a:r>
              <a:rPr lang="en-US" altLang="en-US" sz="2400"/>
              <a:t>Compare these sentences:</a:t>
            </a:r>
          </a:p>
          <a:p>
            <a:pPr eaLnBrk="1" hangingPunct="1">
              <a:buFontTx/>
              <a:buNone/>
            </a:pPr>
            <a:endParaRPr lang="en-US" altLang="en-US" sz="2400"/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It’s a </a:t>
            </a:r>
            <a:r>
              <a:rPr lang="en-US" altLang="en-US" sz="2400" b="1" i="1"/>
              <a:t>boring</a:t>
            </a:r>
            <a:r>
              <a:rPr lang="en-US" altLang="en-US" sz="2400" i="1"/>
              <a:t> film.	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The visitors are </a:t>
            </a:r>
            <a:r>
              <a:rPr lang="en-US" altLang="en-US" sz="2400" b="1" i="1"/>
              <a:t>bored</a:t>
            </a:r>
            <a:r>
              <a:rPr lang="en-US" altLang="en-US" sz="2400" i="1"/>
              <a:t>.</a:t>
            </a:r>
          </a:p>
          <a:p>
            <a:pPr eaLnBrk="1" hangingPunct="1">
              <a:buFontTx/>
              <a:buNone/>
            </a:pPr>
            <a:endParaRPr lang="en-US" altLang="en-US" sz="2400" i="1"/>
          </a:p>
          <a:p>
            <a:pPr eaLnBrk="1" hangingPunct="1">
              <a:buFontTx/>
              <a:buNone/>
            </a:pPr>
            <a:r>
              <a:rPr lang="en-US" altLang="en-US" sz="2400" i="1"/>
              <a:t>	We had a </a:t>
            </a:r>
            <a:r>
              <a:rPr lang="en-US" altLang="en-US" sz="2400" b="1" i="1"/>
              <a:t>relaxing</a:t>
            </a:r>
            <a:r>
              <a:rPr lang="en-US" altLang="en-US" sz="2400" i="1"/>
              <a:t> holiday.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The patient is completely </a:t>
            </a:r>
            <a:r>
              <a:rPr lang="en-US" altLang="en-US" sz="2400" b="1" i="1"/>
              <a:t>relaxed</a:t>
            </a:r>
            <a:r>
              <a:rPr lang="en-US" altLang="en-US" sz="2400" i="1"/>
              <a:t>.</a:t>
            </a:r>
          </a:p>
          <a:p>
            <a:pPr eaLnBrk="1" hangingPunct="1">
              <a:buFontTx/>
              <a:buNone/>
            </a:pPr>
            <a:endParaRPr lang="en-US" altLang="en-US" sz="2400" i="1"/>
          </a:p>
          <a:p>
            <a:pPr eaLnBrk="1" hangingPunct="1">
              <a:buFontTx/>
              <a:buNone/>
            </a:pPr>
            <a:r>
              <a:rPr lang="en-US" altLang="en-US" sz="2400" i="1"/>
              <a:t>	That was a very </a:t>
            </a:r>
            <a:r>
              <a:rPr lang="en-US" altLang="en-US" sz="2400" b="1" i="1"/>
              <a:t>satisfying</a:t>
            </a:r>
            <a:r>
              <a:rPr lang="en-US" altLang="en-US" sz="2400" i="1"/>
              <a:t> meal.</a:t>
            </a:r>
          </a:p>
          <a:p>
            <a:pPr eaLnBrk="1" hangingPunct="1">
              <a:buFontTx/>
              <a:buNone/>
            </a:pPr>
            <a:r>
              <a:rPr lang="en-US" altLang="en-US" sz="2400" i="1"/>
              <a:t>	The airline has many </a:t>
            </a:r>
            <a:r>
              <a:rPr lang="en-US" altLang="en-US" sz="2400" b="1" i="1"/>
              <a:t>satisfied</a:t>
            </a:r>
            <a:r>
              <a:rPr lang="en-US" altLang="en-US" sz="2400" i="1"/>
              <a:t> customers</a:t>
            </a:r>
            <a:r>
              <a:rPr lang="en-US" altLang="en-US" sz="2400"/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</a:p>
          <a:p>
            <a:pPr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1127</Words>
  <Application>Microsoft Macintosh PowerPoint</Application>
  <PresentationFormat>Widescreen</PresentationFormat>
  <Paragraphs>145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2_Office Theme</vt:lpstr>
      <vt:lpstr>Default Design</vt:lpstr>
      <vt:lpstr>UNIT 13</vt:lpstr>
      <vt:lpstr>VOCABULARY</vt:lpstr>
      <vt:lpstr>Exercise IV page 81 (Key) LOOK BACK AT THE TEXT. FIND DEFINITIONS OF THE FOLLOWING EXPRESSIONS</vt:lpstr>
      <vt:lpstr>GRAMMAR ADJECTIVES AND ADVERBS </vt:lpstr>
      <vt:lpstr>ADJECTIVES</vt:lpstr>
      <vt:lpstr>ADJECTIVE ORDER</vt:lpstr>
      <vt:lpstr>COMPARATIVE AND SUPERLATIVE ADJECTIVES</vt:lpstr>
      <vt:lpstr>ADJECTIVES ENDING IN -ING AND -ED</vt:lpstr>
      <vt:lpstr>ADJECTIVES ENDING IN -ING AND -ED</vt:lpstr>
      <vt:lpstr>ADVERBS</vt:lpstr>
      <vt:lpstr>ADVERBS AND ADJECTIVES EASILY CONFUSED</vt:lpstr>
      <vt:lpstr>ADVERBS AND ADJECTIVES EASILY CONFUSED</vt:lpstr>
      <vt:lpstr> EXERCISE VI page 82 (Key) Find the examples of comparative and superlative forms of adjectives in the text </vt:lpstr>
      <vt:lpstr>EXERCISE VII page 82 (Key) Choose the correct adjective</vt:lpstr>
      <vt:lpstr>EXERCISE VIII page 82 (Key) Choose the correct word, an adjective or an adverb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</dc:title>
  <dc:creator>Maja Otanjac</dc:creator>
  <cp:lastModifiedBy>Microsoft Office User</cp:lastModifiedBy>
  <cp:revision>44</cp:revision>
  <dcterms:created xsi:type="dcterms:W3CDTF">2020-03-23T15:52:21Z</dcterms:created>
  <dcterms:modified xsi:type="dcterms:W3CDTF">2020-04-14T09:19:48Z</dcterms:modified>
</cp:coreProperties>
</file>